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05" r:id="rId3"/>
    <p:sldId id="398" r:id="rId4"/>
    <p:sldId id="400" r:id="rId5"/>
    <p:sldId id="401" r:id="rId6"/>
    <p:sldId id="402" r:id="rId7"/>
    <p:sldId id="404" r:id="rId8"/>
    <p:sldId id="408" r:id="rId9"/>
    <p:sldId id="406" r:id="rId10"/>
    <p:sldId id="407" r:id="rId11"/>
    <p:sldId id="409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18-3-2019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18-3-2019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18-3-2019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61926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LG43 – </a:t>
            </a:r>
            <a:r>
              <a:rPr lang="nl-NL" sz="2800" dirty="0" smtClean="0">
                <a:latin typeface="Arial" pitchFamily="34" charset="0"/>
                <a:cs typeface="Arial" pitchFamily="34" charset="0"/>
              </a:rPr>
              <a:t>9</a:t>
            </a:r>
            <a:endParaRPr lang="nl-NL" sz="2800" dirty="0" smtClean="0">
              <a:latin typeface="Arial" pitchFamily="34" charset="0"/>
              <a:cs typeface="Arial" pitchFamily="34" charset="0"/>
            </a:endParaRPr>
          </a:p>
          <a:p>
            <a:endParaRPr lang="nl-NL" sz="3200" b="1" dirty="0">
              <a:latin typeface="Arial" pitchFamily="34" charset="0"/>
              <a:cs typeface="Arial" pitchFamily="34" charset="0"/>
            </a:endParaRPr>
          </a:p>
          <a:p>
            <a:r>
              <a:rPr lang="nl-NL" sz="3200" b="1" dirty="0" smtClean="0">
                <a:latin typeface="Arial" pitchFamily="34" charset="0"/>
                <a:cs typeface="Arial" pitchFamily="34" charset="0"/>
              </a:rPr>
              <a:t>Welkom!</a:t>
            </a:r>
          </a:p>
          <a:p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 dezelfde groepen</a:t>
            </a:r>
          </a:p>
          <a:p>
            <a:r>
              <a:rPr lang="nl-NL" dirty="0" smtClean="0"/>
              <a:t>Verbeterde financiële hoofdstuk leveren jullie in. Digitaal dus.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Succes.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11751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Vennootschapsbelasting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5184576"/>
          </a:xfrm>
        </p:spPr>
        <p:txBody>
          <a:bodyPr>
            <a:normAutofit lnSpcReduction="10000"/>
          </a:bodyPr>
          <a:lstStyle/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Daarna kun je het uitkeren aan de aandeelhouders. Daar moet dan nog wel dividendbelasting over betaald worden.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958135"/>
            <a:ext cx="7272808" cy="3898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969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 vandaag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We hebben een gast in de klas</a:t>
            </a:r>
          </a:p>
          <a:p>
            <a:r>
              <a:rPr lang="nl-NL" dirty="0" smtClean="0"/>
              <a:t>Huizenopdracht heb ik volgende week maandag nagekeken.</a:t>
            </a:r>
          </a:p>
          <a:p>
            <a:r>
              <a:rPr lang="nl-NL" dirty="0" smtClean="0"/>
              <a:t>Bespreken opdrachten inkomstenbelasting</a:t>
            </a:r>
          </a:p>
          <a:p>
            <a:r>
              <a:rPr lang="nl-NL" dirty="0" smtClean="0"/>
              <a:t>Afmaken opdrachten inkomstenbelasting voor ondernemers.</a:t>
            </a:r>
          </a:p>
          <a:p>
            <a:r>
              <a:rPr lang="nl-NL" dirty="0" smtClean="0"/>
              <a:t>Koppeling van alles wat je geleerd hebt deze periode met het ondernemingsplan van IBS 3.2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0080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Belastingen!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Gehad:</a:t>
            </a:r>
          </a:p>
          <a:p>
            <a:pPr>
              <a:buFontTx/>
              <a:buChar char="-"/>
            </a:pPr>
            <a:r>
              <a:rPr lang="nl-NL" dirty="0" smtClean="0"/>
              <a:t>Inkomstenbelasting</a:t>
            </a:r>
          </a:p>
          <a:p>
            <a:pPr>
              <a:buFontTx/>
              <a:buChar char="-"/>
            </a:pPr>
            <a:r>
              <a:rPr lang="nl-NL" dirty="0" smtClean="0"/>
              <a:t>Bijtellingen</a:t>
            </a:r>
          </a:p>
          <a:p>
            <a:pPr>
              <a:buFontTx/>
              <a:buChar char="-"/>
            </a:pPr>
            <a:r>
              <a:rPr lang="nl-NL" dirty="0" smtClean="0"/>
              <a:t>Aftrekposten particulieren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Volgende stap</a:t>
            </a:r>
          </a:p>
          <a:p>
            <a:pPr>
              <a:buFontTx/>
              <a:buChar char="-"/>
            </a:pPr>
            <a:r>
              <a:rPr lang="nl-NL" dirty="0" smtClean="0"/>
              <a:t>Inkomstenbelasting voor ondernemers</a:t>
            </a:r>
          </a:p>
          <a:p>
            <a:pPr>
              <a:buFontTx/>
              <a:buChar char="-"/>
            </a:pPr>
            <a:r>
              <a:rPr lang="nl-NL" dirty="0" smtClean="0"/>
              <a:t>Aftrekposten voor ondernemers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23569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Box gebonden aftrek zelfstandige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Meer aftrekposten dan een werknemer</a:t>
            </a:r>
          </a:p>
          <a:p>
            <a:pPr>
              <a:buFontTx/>
              <a:buChar char="-"/>
            </a:pPr>
            <a:r>
              <a:rPr lang="nl-NL" dirty="0" smtClean="0"/>
              <a:t>FOR: fiscale oudedagreserve</a:t>
            </a:r>
          </a:p>
          <a:p>
            <a:pPr lvl="1">
              <a:buFontTx/>
              <a:buChar char="-"/>
            </a:pPr>
            <a:r>
              <a:rPr lang="nl-NL" dirty="0" smtClean="0"/>
              <a:t>Pensioen voor ondernemers </a:t>
            </a:r>
            <a:r>
              <a:rPr lang="nl-NL" dirty="0" smtClean="0">
                <a:sym typeface="Wingdings" pitchFamily="2" charset="2"/>
              </a:rPr>
              <a:t> uitstel belasting</a:t>
            </a:r>
          </a:p>
          <a:p>
            <a:pPr lvl="1">
              <a:buFontTx/>
              <a:buChar char="-"/>
            </a:pPr>
            <a:r>
              <a:rPr lang="nl-NL" u="sng" dirty="0" smtClean="0">
                <a:sym typeface="Wingdings" pitchFamily="2" charset="2"/>
              </a:rPr>
              <a:t>12%  maximaal € 9.542 per jaar</a:t>
            </a:r>
          </a:p>
          <a:p>
            <a:pPr>
              <a:buFontTx/>
              <a:buChar char="-"/>
            </a:pPr>
            <a:r>
              <a:rPr lang="nl-NL" dirty="0" smtClean="0"/>
              <a:t>Ondernemersaftrek</a:t>
            </a:r>
          </a:p>
          <a:p>
            <a:pPr lvl="1">
              <a:buFontTx/>
              <a:buChar char="-"/>
            </a:pPr>
            <a:r>
              <a:rPr lang="nl-NL" u="sng" dirty="0" smtClean="0"/>
              <a:t>Zelfstandigenaftrek. Vast bedrag: €7.280</a:t>
            </a:r>
          </a:p>
          <a:p>
            <a:pPr lvl="1">
              <a:buFontTx/>
              <a:buChar char="-"/>
            </a:pPr>
            <a:r>
              <a:rPr lang="nl-NL" u="sng" dirty="0" smtClean="0"/>
              <a:t>Startersaftrek. 1</a:t>
            </a:r>
            <a:r>
              <a:rPr lang="nl-NL" u="sng" baseline="30000" dirty="0" smtClean="0"/>
              <a:t>e</a:t>
            </a:r>
            <a:r>
              <a:rPr lang="nl-NL" u="sng" dirty="0" smtClean="0"/>
              <a:t> drie jaar. €2.123</a:t>
            </a:r>
          </a:p>
          <a:p>
            <a:pPr lvl="1">
              <a:buFontTx/>
              <a:buChar char="-"/>
            </a:pPr>
            <a:r>
              <a:rPr lang="nl-NL" dirty="0" smtClean="0"/>
              <a:t>Meewerkaftrek, als je partner meewerkt mag krijg je een extra aftrekpost.</a:t>
            </a:r>
          </a:p>
          <a:p>
            <a:pPr lvl="1">
              <a:buFontTx/>
              <a:buChar char="-"/>
            </a:pPr>
            <a:r>
              <a:rPr lang="nl-NL" dirty="0" smtClean="0"/>
              <a:t>Stakingsaftrek</a:t>
            </a:r>
          </a:p>
          <a:p>
            <a:pPr lvl="2">
              <a:buFontTx/>
              <a:buChar char="-"/>
            </a:pPr>
            <a:r>
              <a:rPr lang="nl-NL" dirty="0" smtClean="0"/>
              <a:t>Je bouwt als ondernemer stille reserves op</a:t>
            </a:r>
          </a:p>
          <a:p>
            <a:pPr lvl="2">
              <a:buFontTx/>
              <a:buChar char="-"/>
            </a:pPr>
            <a:r>
              <a:rPr lang="nl-NL" dirty="0" smtClean="0"/>
              <a:t>1x per leven mag je €3.630 aftrekken</a:t>
            </a:r>
          </a:p>
          <a:p>
            <a:pPr lvl="1">
              <a:buFontTx/>
              <a:buChar char="-"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569854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Box gebonden aftrek zelfstandige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MKB Winstvrijstelling.</a:t>
            </a:r>
          </a:p>
          <a:p>
            <a:pPr lvl="1"/>
            <a:r>
              <a:rPr lang="nl-NL" dirty="0" smtClean="0"/>
              <a:t>Winst – FOR – ondernemersaftrek</a:t>
            </a:r>
          </a:p>
          <a:p>
            <a:pPr lvl="1"/>
            <a:r>
              <a:rPr lang="nl-NL" u="sng" dirty="0" smtClean="0"/>
              <a:t>12% van deze winst wordt niet belast</a:t>
            </a:r>
          </a:p>
          <a:p>
            <a:r>
              <a:rPr lang="nl-NL" dirty="0" smtClean="0"/>
              <a:t>Investeringsaftrek</a:t>
            </a:r>
          </a:p>
          <a:p>
            <a:pPr lvl="1"/>
            <a:r>
              <a:rPr lang="nl-NL" dirty="0" smtClean="0"/>
              <a:t>Energie investeringsaftrek (EIA)</a:t>
            </a:r>
          </a:p>
          <a:p>
            <a:pPr lvl="2"/>
            <a:r>
              <a:rPr lang="nl-NL" dirty="0" smtClean="0"/>
              <a:t>Energiezuinige lijst van de belastingdienst</a:t>
            </a:r>
          </a:p>
          <a:p>
            <a:pPr lvl="2"/>
            <a:r>
              <a:rPr lang="nl-NL" dirty="0" smtClean="0"/>
              <a:t>Meer dan €2.300 </a:t>
            </a:r>
            <a:r>
              <a:rPr lang="nl-NL" dirty="0" smtClean="0">
                <a:sym typeface="Wingdings" pitchFamily="2" charset="2"/>
              </a:rPr>
              <a:t> 41,5%</a:t>
            </a:r>
          </a:p>
          <a:p>
            <a:pPr lvl="1"/>
            <a:r>
              <a:rPr lang="nl-NL" dirty="0" smtClean="0">
                <a:sym typeface="Wingdings" pitchFamily="2" charset="2"/>
              </a:rPr>
              <a:t>Milieu-investeringsaftrek (MIA)</a:t>
            </a:r>
          </a:p>
          <a:p>
            <a:pPr lvl="2"/>
            <a:r>
              <a:rPr lang="nl-NL" dirty="0" smtClean="0">
                <a:sym typeface="Wingdings" pitchFamily="2" charset="2"/>
              </a:rPr>
              <a:t>Milieulijst van de belastingdienst</a:t>
            </a:r>
          </a:p>
          <a:p>
            <a:pPr lvl="2"/>
            <a:r>
              <a:rPr lang="nl-NL" dirty="0" smtClean="0">
                <a:sym typeface="Wingdings" pitchFamily="2" charset="2"/>
              </a:rPr>
              <a:t>Meer dan €2.300  3 </a:t>
            </a:r>
            <a:r>
              <a:rPr lang="nl-NL" dirty="0" err="1" smtClean="0">
                <a:sym typeface="Wingdings" pitchFamily="2" charset="2"/>
              </a:rPr>
              <a:t>klasses</a:t>
            </a:r>
            <a:r>
              <a:rPr lang="nl-NL" dirty="0" smtClean="0">
                <a:sym typeface="Wingdings" pitchFamily="2" charset="2"/>
              </a:rPr>
              <a:t>, 36%, 27%, 13,5%</a:t>
            </a:r>
          </a:p>
          <a:p>
            <a:pPr lvl="1"/>
            <a:r>
              <a:rPr lang="nl-NL" dirty="0" smtClean="0">
                <a:sym typeface="Wingdings" pitchFamily="2" charset="2"/>
              </a:rPr>
              <a:t>Kleinschaligheidsinvesteringsaftrek (KIA)</a:t>
            </a:r>
          </a:p>
          <a:p>
            <a:pPr lvl="2"/>
            <a:r>
              <a:rPr lang="nl-NL" dirty="0" smtClean="0">
                <a:sym typeface="Wingdings" pitchFamily="2" charset="2"/>
              </a:rPr>
              <a:t>Alleen voor kleine </a:t>
            </a:r>
            <a:r>
              <a:rPr lang="nl-NL" dirty="0" smtClean="0">
                <a:sym typeface="Wingdings" pitchFamily="2" charset="2"/>
              </a:rPr>
              <a:t>ondernemers</a:t>
            </a:r>
            <a:endParaRPr lang="nl-NL" dirty="0" smtClean="0">
              <a:sym typeface="Wingdings" pitchFamily="2" charset="2"/>
            </a:endParaRPr>
          </a:p>
          <a:p>
            <a:pPr lvl="2"/>
            <a:r>
              <a:rPr lang="nl-NL" dirty="0" smtClean="0">
                <a:sym typeface="Wingdings" pitchFamily="2" charset="2"/>
              </a:rPr>
              <a:t>Meer dan €2.300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610172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Middeling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Als zelfstandige heb je niet elk jaar evenveel winst.</a:t>
            </a:r>
          </a:p>
          <a:p>
            <a:pPr marL="0" indent="0">
              <a:buNone/>
            </a:pPr>
            <a:r>
              <a:rPr lang="nl-NL" dirty="0" smtClean="0"/>
              <a:t>Als middeling van winst voordelig uitpakt mag je dat toepassen.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Verschil in verschuldigde belasting moet heeft een drempel van €545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Jaar 1: €80.000 Jaar 2: €40.000 Jaar 3: €3.000</a:t>
            </a:r>
          </a:p>
          <a:p>
            <a:pPr marL="0" indent="0">
              <a:buNone/>
            </a:pPr>
            <a:r>
              <a:rPr lang="nl-NL" dirty="0" smtClean="0"/>
              <a:t>Gemiddeld: €41.000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7720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Uiteindelijke belasting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Inkomstenbelasting met de schijven en algemene heffingskorting.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89815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Nakijken opdracht 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293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 smtClean="0"/>
              <a:t>Eindbalans maken</a:t>
            </a:r>
          </a:p>
          <a:p>
            <a:pPr marL="514350" indent="-514350">
              <a:buAutoNum type="arabicPeriod"/>
            </a:pPr>
            <a:endParaRPr lang="nl-NL" dirty="0" smtClean="0"/>
          </a:p>
          <a:p>
            <a:pPr marL="514350" indent="-514350">
              <a:buAutoNum type="arabicPeriod"/>
            </a:pPr>
            <a:endParaRPr lang="nl-NL" dirty="0"/>
          </a:p>
          <a:p>
            <a:pPr marL="514350" indent="-514350">
              <a:buAutoNum type="arabicPeriod"/>
            </a:pPr>
            <a:r>
              <a:rPr lang="nl-NL" dirty="0" smtClean="0"/>
              <a:t>Ontwikkeling financiële kengetallen</a:t>
            </a:r>
          </a:p>
          <a:p>
            <a:pPr marL="514350" indent="-514350">
              <a:buAutoNum type="arabicPeriod"/>
            </a:pPr>
            <a:endParaRPr lang="nl-NL" dirty="0"/>
          </a:p>
          <a:p>
            <a:pPr marL="514350" indent="-514350">
              <a:buAutoNum type="arabicPeriod"/>
            </a:pPr>
            <a:endParaRPr lang="nl-NL" dirty="0" smtClean="0"/>
          </a:p>
          <a:p>
            <a:pPr marL="514350" indent="-514350">
              <a:buAutoNum type="arabicPeriod"/>
            </a:pPr>
            <a:r>
              <a:rPr lang="nl-NL" dirty="0" smtClean="0"/>
              <a:t>Belasting</a:t>
            </a:r>
          </a:p>
        </p:txBody>
      </p:sp>
    </p:spTree>
    <p:extLst>
      <p:ext uri="{BB962C8B-B14F-4D97-AF65-F5344CB8AC3E}">
        <p14:creationId xmlns:p14="http://schemas.microsoft.com/office/powerpoint/2010/main" val="124560026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7976</TotalTime>
  <Words>316</Words>
  <Application>Microsoft Office PowerPoint</Application>
  <PresentationFormat>Diavoorstelling (4:3)</PresentationFormat>
  <Paragraphs>80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Kantoorthema</vt:lpstr>
      <vt:lpstr>PowerPoint-presentatie</vt:lpstr>
      <vt:lpstr>Planning vandaag</vt:lpstr>
      <vt:lpstr>Belastingen!</vt:lpstr>
      <vt:lpstr>Box gebonden aftrek zelfstandige</vt:lpstr>
      <vt:lpstr>Box gebonden aftrek zelfstandige</vt:lpstr>
      <vt:lpstr>Middeling</vt:lpstr>
      <vt:lpstr>Uiteindelijke belasting</vt:lpstr>
      <vt:lpstr>Nakijken opdracht 6</vt:lpstr>
      <vt:lpstr>De opdracht</vt:lpstr>
      <vt:lpstr>De opdracht</vt:lpstr>
      <vt:lpstr>Vennootschapsbelasting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114</cp:revision>
  <dcterms:created xsi:type="dcterms:W3CDTF">2013-11-15T15:05:42Z</dcterms:created>
  <dcterms:modified xsi:type="dcterms:W3CDTF">2019-03-18T12:48:12Z</dcterms:modified>
</cp:coreProperties>
</file>